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63" r:id="rId4"/>
    <p:sldId id="264" r:id="rId5"/>
    <p:sldId id="265" r:id="rId6"/>
    <p:sldId id="266" r:id="rId7"/>
    <p:sldId id="268" r:id="rId8"/>
    <p:sldId id="257" r:id="rId9"/>
    <p:sldId id="258" r:id="rId10"/>
    <p:sldId id="259" r:id="rId11"/>
    <p:sldId id="260" r:id="rId12"/>
    <p:sldId id="261" r:id="rId13"/>
    <p:sldId id="262" r:id="rId14"/>
    <p:sldId id="267" r:id="rId15"/>
    <p:sldId id="269" r:id="rId16"/>
    <p:sldId id="283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Arithmetic_mean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Measurement &amp; Geometry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Shelby Ferreira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977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Parallelograms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2559771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Squares, rectangles, other 4-sided figures with equal lengths and equal heights</a:t>
            </a:r>
          </a:p>
          <a:p>
            <a:pPr lvl="0"/>
            <a:r>
              <a:rPr lang="en-US" dirty="0"/>
              <a:t>Area = base x height [measured in </a:t>
            </a:r>
            <a:r>
              <a:rPr lang="en-US" dirty="0" smtClean="0"/>
              <a:t>units</a:t>
            </a:r>
            <a:r>
              <a:rPr lang="en-US" baseline="30000" dirty="0" smtClean="0"/>
              <a:t>2</a:t>
            </a:r>
            <a:r>
              <a:rPr lang="en-US" dirty="0" smtClean="0"/>
              <a:t>]</a:t>
            </a:r>
            <a:endParaRPr lang="en-US" dirty="0"/>
          </a:p>
          <a:p>
            <a:r>
              <a:rPr lang="en-US" dirty="0"/>
              <a:t>Perimeter= base + height + base + height (or 2b + 2h) </a:t>
            </a:r>
            <a:endParaRPr lang="en-US" dirty="0" smtClean="0"/>
          </a:p>
          <a:p>
            <a:r>
              <a:rPr lang="en-US" dirty="0" smtClean="0"/>
              <a:t>Example: b=5, h=10. Find area &amp; perimeter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4483100"/>
            <a:ext cx="381000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81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Triangles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237504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3-sided figures</a:t>
            </a:r>
          </a:p>
          <a:p>
            <a:pPr lvl="0"/>
            <a:r>
              <a:rPr lang="en-US" dirty="0"/>
              <a:t>Area= ½b x h [measured in units squared]</a:t>
            </a:r>
          </a:p>
          <a:p>
            <a:r>
              <a:rPr lang="en-US" dirty="0"/>
              <a:t>Perimeter= length of side a + length of side b + length of side c </a:t>
            </a:r>
            <a:endParaRPr lang="en-US" dirty="0" smtClean="0"/>
          </a:p>
          <a:p>
            <a:r>
              <a:rPr lang="en-US" dirty="0" smtClean="0"/>
              <a:t>Example: b=5, h=10. Find area &amp; perimeter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745" y="3842659"/>
            <a:ext cx="2232891" cy="2759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582" y="4595091"/>
            <a:ext cx="2235200" cy="200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12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322940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Area= π r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/>
              <a:t>(r = radius = ½ the diameter of a circle)</a:t>
            </a:r>
          </a:p>
          <a:p>
            <a:r>
              <a:rPr lang="en-US" dirty="0"/>
              <a:t>Circumference= 2 π r </a:t>
            </a:r>
            <a:endParaRPr lang="en-US" dirty="0" smtClean="0"/>
          </a:p>
          <a:p>
            <a:r>
              <a:rPr lang="en-US" dirty="0" smtClean="0"/>
              <a:t>Example: d=6. Find</a:t>
            </a:r>
          </a:p>
          <a:p>
            <a:pPr marL="0" indent="0">
              <a:buNone/>
            </a:pPr>
            <a:r>
              <a:rPr lang="en-US" dirty="0" smtClean="0"/>
              <a:t>Circumference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727" y="2990272"/>
            <a:ext cx="3613727" cy="361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199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Trapezoids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1312862"/>
          </a:xfrm>
        </p:spPr>
        <p:txBody>
          <a:bodyPr>
            <a:normAutofit/>
          </a:bodyPr>
          <a:lstStyle/>
          <a:p>
            <a:r>
              <a:rPr lang="en-US" dirty="0"/>
              <a:t>Area= ½ h (</a:t>
            </a:r>
            <a:r>
              <a:rPr lang="en-US" dirty="0" err="1"/>
              <a:t>a+b</a:t>
            </a:r>
            <a:r>
              <a:rPr lang="en-US" dirty="0"/>
              <a:t>) </a:t>
            </a:r>
            <a:endParaRPr lang="en-US" dirty="0" smtClean="0"/>
          </a:p>
          <a:p>
            <a:r>
              <a:rPr lang="en-US" dirty="0" smtClean="0"/>
              <a:t>Example: h=5, a=2, b=6. Find the area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781" y="3209636"/>
            <a:ext cx="4107007" cy="322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28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Volume rectangular prism= </a:t>
            </a:r>
            <a:r>
              <a:rPr lang="en-US" dirty="0" err="1" smtClean="0"/>
              <a:t>lwh</a:t>
            </a:r>
            <a:endParaRPr lang="en-US" dirty="0" smtClean="0"/>
          </a:p>
          <a:p>
            <a:r>
              <a:rPr lang="en-US" dirty="0" smtClean="0"/>
              <a:t>Volume pyramid= (1/3)(area of base)(h) </a:t>
            </a:r>
          </a:p>
          <a:p>
            <a:r>
              <a:rPr lang="en-US" dirty="0" smtClean="0"/>
              <a:t>Volume sphere= (4/3) </a:t>
            </a:r>
            <a:r>
              <a:rPr lang="en-US" dirty="0"/>
              <a:t>π </a:t>
            </a:r>
            <a:r>
              <a:rPr lang="en-US" dirty="0" smtClean="0"/>
              <a:t>r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622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Statistics and Probability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62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Team 1: </a:t>
            </a:r>
            <a:r>
              <a:rPr lang="en-US" dirty="0" smtClean="0"/>
              <a:t>Survey the class about the number of countries to which students have traveled. Create a data table with the information.</a:t>
            </a:r>
          </a:p>
          <a:p>
            <a:r>
              <a:rPr lang="en-US" b="1" dirty="0" smtClean="0"/>
              <a:t>Team 2: </a:t>
            </a:r>
            <a:r>
              <a:rPr lang="en-US" dirty="0" smtClean="0"/>
              <a:t>Survey the class about their favorite season. </a:t>
            </a:r>
            <a:r>
              <a:rPr lang="en-US" dirty="0"/>
              <a:t>Create a data table with the information.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451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Descriptive Statistics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Data:</a:t>
            </a:r>
            <a:r>
              <a:rPr lang="en-US" dirty="0"/>
              <a:t> Values in a set</a:t>
            </a:r>
            <a:endParaRPr lang="en-US" sz="2000" dirty="0"/>
          </a:p>
          <a:p>
            <a:pPr lvl="1"/>
            <a:r>
              <a:rPr lang="en-US" b="1" dirty="0" smtClean="0"/>
              <a:t>Nominal data: </a:t>
            </a:r>
            <a:r>
              <a:rPr lang="en-US" dirty="0" smtClean="0"/>
              <a:t>are not comprised of numbers </a:t>
            </a:r>
          </a:p>
          <a:p>
            <a:pPr lvl="2"/>
            <a:r>
              <a:rPr lang="en-US" b="1" dirty="0" smtClean="0"/>
              <a:t>Ex: (blue, yellow, green)</a:t>
            </a:r>
            <a:endParaRPr lang="en-US" b="1" dirty="0" smtClean="0"/>
          </a:p>
          <a:p>
            <a:pPr lvl="1"/>
            <a:r>
              <a:rPr lang="en-US" b="1" dirty="0" smtClean="0"/>
              <a:t>Discrete </a:t>
            </a:r>
            <a:r>
              <a:rPr lang="en-US" b="1" dirty="0"/>
              <a:t>data:</a:t>
            </a:r>
            <a:r>
              <a:rPr lang="en-US" dirty="0"/>
              <a:t> clear cut scores</a:t>
            </a:r>
            <a:endParaRPr lang="en-US" sz="1800" dirty="0"/>
          </a:p>
          <a:p>
            <a:pPr lvl="2"/>
            <a:r>
              <a:rPr lang="en-US" dirty="0"/>
              <a:t>Ex: (1, 2, 3)</a:t>
            </a:r>
            <a:endParaRPr lang="en-US" sz="1600" dirty="0"/>
          </a:p>
          <a:p>
            <a:pPr lvl="1"/>
            <a:r>
              <a:rPr lang="en-US" b="1" dirty="0"/>
              <a:t>Interval data:</a:t>
            </a:r>
            <a:r>
              <a:rPr lang="en-US" dirty="0"/>
              <a:t> Grouped data</a:t>
            </a:r>
            <a:endParaRPr lang="en-US" sz="1800" dirty="0"/>
          </a:p>
          <a:p>
            <a:pPr lvl="2"/>
            <a:r>
              <a:rPr lang="en-US" dirty="0"/>
              <a:t>Ex: 1-3, 4-6, 7-</a:t>
            </a:r>
            <a:r>
              <a:rPr lang="en-US" dirty="0" smtClean="0"/>
              <a:t>9</a:t>
            </a:r>
            <a:endParaRPr lang="en-US" sz="16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427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395" y="1644450"/>
            <a:ext cx="4711700" cy="4177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77500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percentage of the whole that the frequency represents</a:t>
            </a:r>
          </a:p>
          <a:p>
            <a:r>
              <a:rPr lang="en-US" dirty="0"/>
              <a:t>To compute relative frequency: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Divide each score’s frequency by the total number of scores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The answer is decimal or percent</a:t>
            </a:r>
          </a:p>
          <a:p>
            <a:pPr lvl="1"/>
            <a:r>
              <a:rPr lang="en-US" dirty="0"/>
              <a:t>Ex: Find the relative frequency of each score from the frequency distribution above</a:t>
            </a:r>
          </a:p>
        </p:txBody>
      </p:sp>
    </p:spTree>
    <p:extLst>
      <p:ext uri="{BB962C8B-B14F-4D97-AF65-F5344CB8AC3E}">
        <p14:creationId xmlns:p14="http://schemas.microsoft.com/office/powerpoint/2010/main" val="3170675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Water Tank</a:t>
            </a:r>
          </a:p>
          <a:p>
            <a:r>
              <a:rPr lang="en-US" dirty="0"/>
              <a:t>http://</a:t>
            </a:r>
            <a:r>
              <a:rPr lang="en-US" dirty="0" err="1"/>
              <a:t>mrmeyer.com</a:t>
            </a:r>
            <a:r>
              <a:rPr lang="en-US" dirty="0"/>
              <a:t>/</a:t>
            </a:r>
            <a:r>
              <a:rPr lang="en-US" dirty="0" err="1"/>
              <a:t>threeacts</a:t>
            </a:r>
            <a:r>
              <a:rPr lang="en-US" dirty="0"/>
              <a:t>/</a:t>
            </a:r>
            <a:r>
              <a:rPr lang="en-US" dirty="0" err="1"/>
              <a:t>watertank</a:t>
            </a:r>
            <a:r>
              <a:rPr lang="en-US" dirty="0"/>
              <a:t>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9839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Polygon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165" y="1371600"/>
            <a:ext cx="6844123" cy="494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4687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Histogram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0" y="1647839"/>
            <a:ext cx="622300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777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Frequency Pie Chart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778000"/>
            <a:ext cx="5067300" cy="328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778000"/>
            <a:ext cx="5067300" cy="32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58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 of Central Tendency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Mean:</a:t>
            </a:r>
            <a:r>
              <a:rPr lang="en-US" dirty="0"/>
              <a:t> numerical average</a:t>
            </a:r>
          </a:p>
          <a:p>
            <a:pPr marL="914400"/>
            <a:r>
              <a:rPr lang="en-US" dirty="0"/>
              <a:t>To find the mean: </a:t>
            </a:r>
          </a:p>
          <a:p>
            <a:pPr marL="914400" lvl="0">
              <a:buFont typeface="+mj-lt"/>
              <a:buAutoNum type="arabicPeriod"/>
            </a:pPr>
            <a:r>
              <a:rPr lang="en-US" dirty="0"/>
              <a:t>Add all the scores (elements of the data set) </a:t>
            </a:r>
          </a:p>
          <a:p>
            <a:pPr marL="914400" lvl="0">
              <a:buFont typeface="+mj-lt"/>
              <a:buAutoNum type="arabicPeriod"/>
            </a:pPr>
            <a:r>
              <a:rPr lang="en-US" dirty="0"/>
              <a:t>Divide by the total number of scores.</a:t>
            </a:r>
          </a:p>
          <a:p>
            <a:pPr marL="914400"/>
            <a:r>
              <a:rPr lang="en-US" dirty="0"/>
              <a:t>Ex: Scores= (81, 85, 82, 89, 83)</a:t>
            </a:r>
          </a:p>
        </p:txBody>
      </p:sp>
    </p:spTree>
    <p:extLst>
      <p:ext uri="{BB962C8B-B14F-4D97-AF65-F5344CB8AC3E}">
        <p14:creationId xmlns:p14="http://schemas.microsoft.com/office/powerpoint/2010/main" val="19971841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Median:</a:t>
            </a:r>
            <a:r>
              <a:rPr lang="en-US" dirty="0"/>
              <a:t> the number directly in the middle of the data</a:t>
            </a:r>
          </a:p>
          <a:p>
            <a:pPr marL="914400"/>
            <a:r>
              <a:rPr lang="en-US" dirty="0"/>
              <a:t>To find the median:</a:t>
            </a:r>
          </a:p>
          <a:p>
            <a:pPr marL="914400" lvl="0">
              <a:buFont typeface="+mj-lt"/>
              <a:buAutoNum type="arabicPeriod"/>
            </a:pPr>
            <a:r>
              <a:rPr lang="en-US" dirty="0"/>
              <a:t>Arrange the scores in numerical order</a:t>
            </a:r>
          </a:p>
          <a:p>
            <a:pPr marL="914400" lvl="0">
              <a:buFont typeface="+mj-lt"/>
              <a:buAutoNum type="arabicPeriod"/>
            </a:pPr>
            <a:r>
              <a:rPr lang="en-US" dirty="0"/>
              <a:t>Find the score directly in the middle</a:t>
            </a:r>
          </a:p>
          <a:p>
            <a:pPr marL="914400" lvl="0">
              <a:buFont typeface="+mj-lt"/>
              <a:buAutoNum type="arabicPeriod"/>
            </a:pPr>
            <a:r>
              <a:rPr lang="en-US" dirty="0"/>
              <a:t>If there are two scores in the middle, find the mean of those two scores. That is the median.</a:t>
            </a:r>
          </a:p>
          <a:p>
            <a:pPr marL="914400"/>
            <a:r>
              <a:rPr lang="en-US" dirty="0"/>
              <a:t>Ex: Scores= (81, 85, 82, 89, 83)</a:t>
            </a:r>
          </a:p>
        </p:txBody>
      </p:sp>
    </p:spTree>
    <p:extLst>
      <p:ext uri="{BB962C8B-B14F-4D97-AF65-F5344CB8AC3E}">
        <p14:creationId xmlns:p14="http://schemas.microsoft.com/office/powerpoint/2010/main" val="606296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Mode:</a:t>
            </a:r>
            <a:r>
              <a:rPr lang="en-US" dirty="0"/>
              <a:t> The score that occurs the most often</a:t>
            </a:r>
          </a:p>
          <a:p>
            <a:pPr marL="914400"/>
            <a:r>
              <a:rPr lang="en-US" dirty="0"/>
              <a:t>If there are two modes, the data set is considered bimodal. </a:t>
            </a:r>
          </a:p>
          <a:p>
            <a:pPr marL="914400"/>
            <a:r>
              <a:rPr lang="en-US" dirty="0"/>
              <a:t>Ex: Scores= (13, 8, 8, 7)</a:t>
            </a:r>
          </a:p>
        </p:txBody>
      </p:sp>
    </p:spTree>
    <p:extLst>
      <p:ext uri="{BB962C8B-B14F-4D97-AF65-F5344CB8AC3E}">
        <p14:creationId xmlns:p14="http://schemas.microsoft.com/office/powerpoint/2010/main" val="14067898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Range:</a:t>
            </a:r>
            <a:r>
              <a:rPr lang="en-US" dirty="0"/>
              <a:t> high score minus the low score</a:t>
            </a:r>
          </a:p>
          <a:p>
            <a:pPr marL="914400"/>
            <a:r>
              <a:rPr lang="en-US" dirty="0"/>
              <a:t>Ex: (1, 2, 3, 4, 5)</a:t>
            </a:r>
          </a:p>
        </p:txBody>
      </p:sp>
    </p:spTree>
    <p:extLst>
      <p:ext uri="{BB962C8B-B14F-4D97-AF65-F5344CB8AC3E}">
        <p14:creationId xmlns:p14="http://schemas.microsoft.com/office/powerpoint/2010/main" val="23271055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Weighted Mean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S</a:t>
            </a:r>
            <a:r>
              <a:rPr lang="en-US" dirty="0" smtClean="0"/>
              <a:t>imilar </a:t>
            </a:r>
            <a:r>
              <a:rPr lang="en-US" dirty="0"/>
              <a:t>to an </a:t>
            </a:r>
            <a:r>
              <a:rPr lang="en-US" dirty="0">
                <a:hlinkClick r:id="rId2"/>
              </a:rPr>
              <a:t>arithmetic mean</a:t>
            </a:r>
            <a:r>
              <a:rPr lang="en-US" dirty="0"/>
              <a:t> (see above) where instead of each of the data points contributing equally to the final average, some data points contribute more than others</a:t>
            </a:r>
          </a:p>
          <a:p>
            <a:r>
              <a:rPr lang="en-US" dirty="0"/>
              <a:t>To find the weighted mean:</a:t>
            </a:r>
          </a:p>
          <a:p>
            <a:pPr marL="914400" lvl="0">
              <a:buFont typeface="+mj-lt"/>
              <a:buAutoNum type="arabicPeriod"/>
            </a:pPr>
            <a:r>
              <a:rPr lang="en-US" dirty="0"/>
              <a:t>Multiply each score by its weight</a:t>
            </a:r>
          </a:p>
          <a:p>
            <a:pPr marL="914400" lvl="0">
              <a:buFont typeface="+mj-lt"/>
              <a:buAutoNum type="arabicPeriod"/>
            </a:pPr>
            <a:r>
              <a:rPr lang="en-US" dirty="0"/>
              <a:t>Add the results</a:t>
            </a:r>
          </a:p>
          <a:p>
            <a:pPr marL="914400"/>
            <a:r>
              <a:rPr lang="en-US" dirty="0"/>
              <a:t>Ex: </a:t>
            </a:r>
            <a:r>
              <a:rPr lang="en-US" dirty="0" smtClean="0"/>
              <a:t>Grades </a:t>
            </a:r>
            <a:r>
              <a:rPr lang="en-US" dirty="0"/>
              <a:t>are often computed using a weighted average. Suppose that homework counts 10%, quizzes 20%, and tests 70%.</a:t>
            </a:r>
          </a:p>
          <a:p>
            <a:pPr marL="914400"/>
            <a:r>
              <a:rPr lang="en-US" dirty="0"/>
              <a:t>If Pat has a homework grade of 92, a quiz grade of 68, and a test grade of 81, then</a:t>
            </a:r>
          </a:p>
          <a:p>
            <a:pPr marL="914400"/>
            <a:r>
              <a:rPr lang="en-US" dirty="0"/>
              <a:t>Pat's overall grade = (0.10)(92) + (0.20)(68) + (0.70)(81)             = 79.5</a:t>
            </a:r>
          </a:p>
        </p:txBody>
      </p:sp>
    </p:spTree>
    <p:extLst>
      <p:ext uri="{BB962C8B-B14F-4D97-AF65-F5344CB8AC3E}">
        <p14:creationId xmlns:p14="http://schemas.microsoft.com/office/powerpoint/2010/main" val="42260419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P=</a:t>
            </a:r>
            <a:r>
              <a:rPr lang="en-US" dirty="0"/>
              <a:t> number of successes divided by total number of possibilities</a:t>
            </a:r>
          </a:p>
          <a:p>
            <a:pPr marL="914400"/>
            <a:r>
              <a:rPr lang="en-US" dirty="0"/>
              <a:t>Ex: What is the probability of </a:t>
            </a:r>
            <a:r>
              <a:rPr lang="en-US" dirty="0" smtClean="0"/>
              <a:t>rolling a “5” on a dice?</a:t>
            </a:r>
            <a:endParaRPr lang="en-US" dirty="0"/>
          </a:p>
          <a:p>
            <a:pPr lvl="0"/>
            <a:r>
              <a:rPr lang="en-US" b="1" dirty="0"/>
              <a:t>Probability of an event NOT happening= </a:t>
            </a:r>
            <a:r>
              <a:rPr lang="en-US" dirty="0"/>
              <a:t>1 minus the probability of the event happening</a:t>
            </a:r>
          </a:p>
          <a:p>
            <a:pPr marL="914400"/>
            <a:r>
              <a:rPr lang="en-US" dirty="0"/>
              <a:t>Ex: What is the probability of NOT </a:t>
            </a:r>
            <a:r>
              <a:rPr lang="en-US" dirty="0" smtClean="0"/>
              <a:t>rolling a “5” on a dice?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293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 System</a:t>
            </a:r>
          </a:p>
          <a:p>
            <a:r>
              <a:rPr lang="en-US" dirty="0" smtClean="0"/>
              <a:t>Metric System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20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6519" y="1622738"/>
            <a:ext cx="30780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US System:</a:t>
            </a:r>
            <a:endParaRPr lang="en-US" sz="3200" b="1" u="sng" dirty="0"/>
          </a:p>
          <a:p>
            <a:r>
              <a:rPr lang="en-US" sz="3200" dirty="0" smtClean="0"/>
              <a:t>Ounce</a:t>
            </a:r>
          </a:p>
          <a:p>
            <a:r>
              <a:rPr lang="en-US" sz="3200" dirty="0" smtClean="0"/>
              <a:t>1 Pound = 16 </a:t>
            </a:r>
            <a:r>
              <a:rPr lang="en-US" sz="3200" dirty="0" err="1" smtClean="0"/>
              <a:t>oz</a:t>
            </a:r>
            <a:endParaRPr lang="en-US" sz="3200" dirty="0" smtClean="0"/>
          </a:p>
          <a:p>
            <a:r>
              <a:rPr lang="en-US" sz="3200" dirty="0" smtClean="0"/>
              <a:t>1 Ton = 2000 </a:t>
            </a:r>
            <a:r>
              <a:rPr lang="en-US" sz="3200" dirty="0" err="1" smtClean="0"/>
              <a:t>lb</a:t>
            </a:r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829577" y="1648495"/>
            <a:ext cx="38894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Metric System: </a:t>
            </a:r>
          </a:p>
          <a:p>
            <a:r>
              <a:rPr lang="en-US" sz="3200" dirty="0" smtClean="0"/>
              <a:t>1 Milligram =1/1000 g</a:t>
            </a:r>
          </a:p>
          <a:p>
            <a:r>
              <a:rPr lang="en-US" sz="3200" dirty="0" smtClean="0"/>
              <a:t>1 Centigram = 1/100 g</a:t>
            </a:r>
          </a:p>
          <a:p>
            <a:r>
              <a:rPr lang="en-US" sz="3200" dirty="0" smtClean="0"/>
              <a:t>Gram </a:t>
            </a:r>
          </a:p>
          <a:p>
            <a:r>
              <a:rPr lang="en-US" sz="3200" dirty="0" smtClean="0"/>
              <a:t>1 Kilogram = 1000 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34328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 Capacity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6822" y="1648495"/>
            <a:ext cx="336138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US System:</a:t>
            </a:r>
            <a:endParaRPr lang="en-US" sz="3200" b="1" u="sng" dirty="0"/>
          </a:p>
          <a:p>
            <a:r>
              <a:rPr lang="en-US" sz="3200" dirty="0" smtClean="0"/>
              <a:t>Fluid ounce</a:t>
            </a:r>
          </a:p>
          <a:p>
            <a:r>
              <a:rPr lang="en-US" sz="3200" dirty="0" smtClean="0"/>
              <a:t>1 Cup = 8 </a:t>
            </a:r>
            <a:r>
              <a:rPr lang="en-US" sz="3200" dirty="0" err="1" smtClean="0"/>
              <a:t>fl</a:t>
            </a:r>
            <a:r>
              <a:rPr lang="en-US" sz="3200" dirty="0" smtClean="0"/>
              <a:t> </a:t>
            </a:r>
            <a:r>
              <a:rPr lang="en-US" sz="3200" dirty="0" err="1" smtClean="0"/>
              <a:t>oz</a:t>
            </a:r>
            <a:endParaRPr lang="en-US" sz="3200" dirty="0" smtClean="0"/>
          </a:p>
          <a:p>
            <a:r>
              <a:rPr lang="en-US" sz="3200" dirty="0" smtClean="0"/>
              <a:t>1 Pint = 2 cups</a:t>
            </a:r>
          </a:p>
          <a:p>
            <a:r>
              <a:rPr lang="en-US" sz="3200" dirty="0" smtClean="0"/>
              <a:t>1 Quart = 2 pints</a:t>
            </a:r>
          </a:p>
          <a:p>
            <a:r>
              <a:rPr lang="en-US" sz="3200" dirty="0" smtClean="0"/>
              <a:t>1 Gallon = 4 quarts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9577" y="1648495"/>
            <a:ext cx="39795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Metric System:</a:t>
            </a:r>
          </a:p>
          <a:p>
            <a:r>
              <a:rPr lang="en-US" sz="3200" dirty="0" smtClean="0"/>
              <a:t>1 Milliliter = 1/1000 L</a:t>
            </a:r>
          </a:p>
          <a:p>
            <a:r>
              <a:rPr lang="en-US" sz="3200" dirty="0" smtClean="0"/>
              <a:t>1 Centiliter =1/100 L</a:t>
            </a:r>
          </a:p>
          <a:p>
            <a:r>
              <a:rPr lang="en-US" sz="3200" dirty="0" smtClean="0"/>
              <a:t>Liter</a:t>
            </a:r>
          </a:p>
          <a:p>
            <a:r>
              <a:rPr lang="en-US" sz="3200" dirty="0" smtClean="0"/>
              <a:t>1 Kiloliter 1000 L</a:t>
            </a:r>
          </a:p>
          <a:p>
            <a:r>
              <a:rPr lang="en-US" sz="3200" b="1" u="sng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9865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29577" y="1648495"/>
            <a:ext cx="41341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Metric System:</a:t>
            </a:r>
          </a:p>
          <a:p>
            <a:r>
              <a:rPr lang="en-US" sz="3200" dirty="0" smtClean="0"/>
              <a:t>1 millimeter 1/1000 m</a:t>
            </a:r>
          </a:p>
          <a:p>
            <a:r>
              <a:rPr lang="en-US" sz="3200" dirty="0" smtClean="0"/>
              <a:t>1 centimeter 1/100 m</a:t>
            </a:r>
          </a:p>
          <a:p>
            <a:r>
              <a:rPr lang="en-US" sz="3200" dirty="0" smtClean="0"/>
              <a:t>Meter</a:t>
            </a:r>
          </a:p>
          <a:p>
            <a:r>
              <a:rPr lang="en-US" sz="3200" dirty="0" smtClean="0"/>
              <a:t>1 kilometer 1000 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6823" y="1648495"/>
            <a:ext cx="30780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US System:</a:t>
            </a:r>
            <a:endParaRPr lang="en-US" sz="3200" b="1" u="sng" dirty="0"/>
          </a:p>
          <a:p>
            <a:r>
              <a:rPr lang="en-US" sz="3200" dirty="0" smtClean="0"/>
              <a:t>Inch </a:t>
            </a:r>
          </a:p>
          <a:p>
            <a:r>
              <a:rPr lang="en-US" sz="3200" dirty="0" smtClean="0"/>
              <a:t>1 Foot = 12 in</a:t>
            </a:r>
            <a:br>
              <a:rPr lang="en-US" sz="3200" dirty="0" smtClean="0"/>
            </a:br>
            <a:r>
              <a:rPr lang="en-US" sz="3200" dirty="0" smtClean="0"/>
              <a:t>1 Yard = 3 </a:t>
            </a:r>
            <a:r>
              <a:rPr lang="en-US" sz="3200" dirty="0" err="1" smtClean="0"/>
              <a:t>ft</a:t>
            </a:r>
            <a:endParaRPr lang="en-US" sz="3200" dirty="0" smtClean="0"/>
          </a:p>
          <a:p>
            <a:r>
              <a:rPr lang="en-US" sz="3200" dirty="0" smtClean="0"/>
              <a:t>1 Mile = 5280 </a:t>
            </a:r>
            <a:r>
              <a:rPr lang="en-US" sz="3200" dirty="0" err="1" smtClean="0"/>
              <a:t>ft</a:t>
            </a:r>
            <a:r>
              <a:rPr lang="en-US" sz="3200" dirty="0" smtClean="0"/>
              <a:t>, 1760 </a:t>
            </a:r>
            <a:r>
              <a:rPr lang="en-US" sz="3200" dirty="0" err="1" smtClean="0"/>
              <a:t>yd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64577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proportion!</a:t>
            </a:r>
          </a:p>
          <a:p>
            <a:r>
              <a:rPr lang="en-US" dirty="0" smtClean="0"/>
              <a:t>Ex: How many cups are in 5 pints?</a:t>
            </a:r>
          </a:p>
          <a:p>
            <a:r>
              <a:rPr lang="en-US" dirty="0" smtClean="0"/>
              <a:t>Ex: How many ounces in 1 ton?</a:t>
            </a:r>
          </a:p>
          <a:p>
            <a:r>
              <a:rPr lang="en-US" dirty="0" smtClean="0"/>
              <a:t>Ex: How many yards in 6 miles?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27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Statements of rules connecting </a:t>
            </a:r>
            <a:r>
              <a:rPr lang="en-US" dirty="0" smtClean="0"/>
              <a:t>variables</a:t>
            </a:r>
          </a:p>
          <a:p>
            <a:pPr lvl="0"/>
            <a:r>
              <a:rPr lang="en-US" dirty="0" smtClean="0"/>
              <a:t>There are formulas for all geometric measures</a:t>
            </a:r>
            <a:endParaRPr lang="en-US" dirty="0"/>
          </a:p>
          <a:p>
            <a:pPr lvl="0"/>
            <a:r>
              <a:rPr lang="en-US" dirty="0"/>
              <a:t>To solve a problem using a formula: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Plug in the known values for each variable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Solve for the unknown variable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467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Measures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Perimeter (1-dimensional)</a:t>
            </a:r>
            <a:endParaRPr lang="en-US" dirty="0"/>
          </a:p>
          <a:p>
            <a:r>
              <a:rPr lang="en-US" dirty="0" smtClean="0"/>
              <a:t>Circumference (1-dimensional, only for circles)</a:t>
            </a:r>
          </a:p>
          <a:p>
            <a:r>
              <a:rPr lang="en-US" dirty="0" smtClean="0"/>
              <a:t>Area (2-dimensional)</a:t>
            </a:r>
          </a:p>
          <a:p>
            <a:r>
              <a:rPr lang="en-US" dirty="0" smtClean="0"/>
              <a:t>Volume (3-dimensional)</a:t>
            </a:r>
          </a:p>
        </p:txBody>
      </p:sp>
    </p:spTree>
    <p:extLst>
      <p:ext uri="{BB962C8B-B14F-4D97-AF65-F5344CB8AC3E}">
        <p14:creationId xmlns:p14="http://schemas.microsoft.com/office/powerpoint/2010/main" val="300615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87</TotalTime>
  <Words>948</Words>
  <Application>Microsoft Macintosh PowerPoint</Application>
  <PresentationFormat>On-screen Show (4:3)</PresentationFormat>
  <Paragraphs>132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Inkwell</vt:lpstr>
      <vt:lpstr>Measurement &amp; Geometry</vt:lpstr>
      <vt:lpstr>Group Activity</vt:lpstr>
      <vt:lpstr>Measurement Systems</vt:lpstr>
      <vt:lpstr>Mass</vt:lpstr>
      <vt:lpstr>Liquid Capacity</vt:lpstr>
      <vt:lpstr>Length</vt:lpstr>
      <vt:lpstr>Measurement Conversion</vt:lpstr>
      <vt:lpstr>Formulas </vt:lpstr>
      <vt:lpstr>Geometric Measures </vt:lpstr>
      <vt:lpstr>Parallelograms </vt:lpstr>
      <vt:lpstr>Triangles </vt:lpstr>
      <vt:lpstr>Circles </vt:lpstr>
      <vt:lpstr>Trapezoids </vt:lpstr>
      <vt:lpstr>Volume</vt:lpstr>
      <vt:lpstr>Statistics and Probability</vt:lpstr>
      <vt:lpstr>Group Activity</vt:lpstr>
      <vt:lpstr>Descriptive Statistics </vt:lpstr>
      <vt:lpstr>Frequency</vt:lpstr>
      <vt:lpstr>Relative Frequency</vt:lpstr>
      <vt:lpstr>Frequency Polygon</vt:lpstr>
      <vt:lpstr>Frequency Histogram</vt:lpstr>
      <vt:lpstr>Relative Frequency Pie Chart</vt:lpstr>
      <vt:lpstr>Measures of Central Tendency</vt:lpstr>
      <vt:lpstr>PowerPoint Presentation</vt:lpstr>
      <vt:lpstr>PowerPoint Presentation</vt:lpstr>
      <vt:lpstr>PowerPoint Presentation</vt:lpstr>
      <vt:lpstr>Weighted Mean</vt:lpstr>
      <vt:lpstr>Probability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&amp; Geometry</dc:title>
  <dc:creator>Shelby  Ferreira</dc:creator>
  <cp:lastModifiedBy>Shelby  Ferreira </cp:lastModifiedBy>
  <cp:revision>15</cp:revision>
  <dcterms:created xsi:type="dcterms:W3CDTF">2014-05-02T02:33:02Z</dcterms:created>
  <dcterms:modified xsi:type="dcterms:W3CDTF">2016-01-30T11:44:55Z</dcterms:modified>
</cp:coreProperties>
</file>